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3" r:id="rId4"/>
  </p:sldMasterIdLst>
  <p:notesMasterIdLst>
    <p:notesMasterId r:id="rId22"/>
  </p:notesMasterIdLst>
  <p:sldIdLst>
    <p:sldId id="256" r:id="rId5"/>
    <p:sldId id="1427" r:id="rId6"/>
    <p:sldId id="1440" r:id="rId7"/>
    <p:sldId id="1441" r:id="rId8"/>
    <p:sldId id="1429" r:id="rId9"/>
    <p:sldId id="1431" r:id="rId10"/>
    <p:sldId id="1442" r:id="rId11"/>
    <p:sldId id="1423" r:id="rId12"/>
    <p:sldId id="1443" r:id="rId13"/>
    <p:sldId id="1444" r:id="rId14"/>
    <p:sldId id="1430" r:id="rId15"/>
    <p:sldId id="1432" r:id="rId16"/>
    <p:sldId id="1434" r:id="rId17"/>
    <p:sldId id="1433" r:id="rId18"/>
    <p:sldId id="1438" r:id="rId19"/>
    <p:sldId id="1435" r:id="rId20"/>
    <p:sldId id="1436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8A"/>
    <a:srgbClr val="34477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6B852-0674-4C20-AAF6-3D7881C4E319}" v="4" dt="2024-07-30T12:21:48.580"/>
    <p1510:client id="{1DE1B309-30DF-4C1E-9CDA-5F9A41BB6392}" v="1" dt="2024-07-29T20:43:36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 autoAdjust="0"/>
  </p:normalViewPr>
  <p:slideViewPr>
    <p:cSldViewPr snapToGrid="0">
      <p:cViewPr>
        <p:scale>
          <a:sx n="77" d="100"/>
          <a:sy n="77" d="100"/>
        </p:scale>
        <p:origin x="941" y="2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16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Rathburn" userId="406a6f9f-4a2c-4ef8-896b-094d0ea2f742" providerId="ADAL" clId="{1DE1B309-30DF-4C1E-9CDA-5F9A41BB6392}"/>
    <pc:docChg chg="modSld">
      <pc:chgData name="Sarah Rathburn" userId="406a6f9f-4a2c-4ef8-896b-094d0ea2f742" providerId="ADAL" clId="{1DE1B309-30DF-4C1E-9CDA-5F9A41BB6392}" dt="2024-07-29T20:43:36.773" v="0" actId="20577"/>
      <pc:docMkLst>
        <pc:docMk/>
      </pc:docMkLst>
      <pc:sldChg chg="modSp">
        <pc:chgData name="Sarah Rathburn" userId="406a6f9f-4a2c-4ef8-896b-094d0ea2f742" providerId="ADAL" clId="{1DE1B309-30DF-4C1E-9CDA-5F9A41BB6392}" dt="2024-07-29T20:43:36.773" v="0" actId="20577"/>
        <pc:sldMkLst>
          <pc:docMk/>
          <pc:sldMk cId="2262499789" sldId="1441"/>
        </pc:sldMkLst>
        <pc:graphicFrameChg chg="mod">
          <ac:chgData name="Sarah Rathburn" userId="406a6f9f-4a2c-4ef8-896b-094d0ea2f742" providerId="ADAL" clId="{1DE1B309-30DF-4C1E-9CDA-5F9A41BB6392}" dt="2024-07-29T20:43:36.773" v="0" actId="20577"/>
          <ac:graphicFrameMkLst>
            <pc:docMk/>
            <pc:sldMk cId="2262499789" sldId="1441"/>
            <ac:graphicFrameMk id="18" creationId="{28D28CDB-CAD0-B25D-B624-C76327F4CC98}"/>
          </ac:graphicFrameMkLst>
        </pc:graphicFrameChg>
      </pc:sldChg>
    </pc:docChg>
  </pc:docChgLst>
  <pc:docChgLst>
    <pc:chgData name="David Sikes" userId="d61e5f9beaf6d245" providerId="LiveId" clId="{1B66B852-0674-4C20-AAF6-3D7881C4E319}"/>
    <pc:docChg chg="modSld">
      <pc:chgData name="David Sikes" userId="d61e5f9beaf6d245" providerId="LiveId" clId="{1B66B852-0674-4C20-AAF6-3D7881C4E319}" dt="2024-07-30T12:23:33.489" v="57" actId="20577"/>
      <pc:docMkLst>
        <pc:docMk/>
      </pc:docMkLst>
      <pc:sldChg chg="modNotes">
        <pc:chgData name="David Sikes" userId="d61e5f9beaf6d245" providerId="LiveId" clId="{1B66B852-0674-4C20-AAF6-3D7881C4E319}" dt="2024-07-30T12:23:33.489" v="57" actId="20577"/>
        <pc:sldMkLst>
          <pc:docMk/>
          <pc:sldMk cId="4271517404" sldId="1427"/>
        </pc:sldMkLst>
      </pc:sldChg>
      <pc:sldChg chg="modNotes">
        <pc:chgData name="David Sikes" userId="d61e5f9beaf6d245" providerId="LiveId" clId="{1B66B852-0674-4C20-AAF6-3D7881C4E319}" dt="2024-07-30T12:23:29.779" v="56" actId="20577"/>
        <pc:sldMkLst>
          <pc:docMk/>
          <pc:sldMk cId="4021038865" sldId="1440"/>
        </pc:sldMkLst>
      </pc:sldChg>
      <pc:sldChg chg="modNotes">
        <pc:chgData name="David Sikes" userId="d61e5f9beaf6d245" providerId="LiveId" clId="{1B66B852-0674-4C20-AAF6-3D7881C4E319}" dt="2024-07-30T12:17:16.833" v="55" actId="20577"/>
        <pc:sldMkLst>
          <pc:docMk/>
          <pc:sldMk cId="2262499789" sldId="14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7FEE-01E4-44C4-BEB2-D0237B8115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E163B-935B-4CA7-9BF9-8660F5E8B87D}">
      <dgm:prSet/>
      <dgm:spPr/>
      <dgm:t>
        <a:bodyPr/>
        <a:lstStyle/>
        <a:p>
          <a:r>
            <a:rPr lang="en-US" b="1" dirty="0"/>
            <a:t>Council &amp; District Goals</a:t>
          </a:r>
          <a:endParaRPr lang="en-US" dirty="0"/>
        </a:p>
      </dgm:t>
    </dgm:pt>
    <dgm:pt modelId="{8AD7EE11-117A-4077-B8F0-252480EF050E}" type="parTrans" cxnId="{CD37ECA4-95E1-41DE-BC67-9168BB2B197B}">
      <dgm:prSet/>
      <dgm:spPr/>
      <dgm:t>
        <a:bodyPr/>
        <a:lstStyle/>
        <a:p>
          <a:endParaRPr lang="en-US"/>
        </a:p>
      </dgm:t>
    </dgm:pt>
    <dgm:pt modelId="{24BB432A-029E-4A68-9222-62D4B2D0C226}" type="sibTrans" cxnId="{CD37ECA4-95E1-41DE-BC67-9168BB2B197B}">
      <dgm:prSet/>
      <dgm:spPr/>
      <dgm:t>
        <a:bodyPr/>
        <a:lstStyle/>
        <a:p>
          <a:endParaRPr lang="en-US"/>
        </a:p>
      </dgm:t>
    </dgm:pt>
    <dgm:pt modelId="{2E2B6231-01C3-45AE-B56D-E9328C6FF73C}">
      <dgm:prSet/>
      <dgm:spPr/>
      <dgm:t>
        <a:bodyPr/>
        <a:lstStyle/>
        <a:p>
          <a:r>
            <a:rPr lang="en-US" b="1" dirty="0"/>
            <a:t>Pack Recruitment Chair Job Description  </a:t>
          </a:r>
          <a:endParaRPr lang="en-US" dirty="0"/>
        </a:p>
      </dgm:t>
    </dgm:pt>
    <dgm:pt modelId="{FFD13E00-AAFA-4247-8DF3-8519C6541951}" type="parTrans" cxnId="{0E7A85A4-61F9-4E9B-8AEA-DDB74B4846B2}">
      <dgm:prSet/>
      <dgm:spPr/>
      <dgm:t>
        <a:bodyPr/>
        <a:lstStyle/>
        <a:p>
          <a:endParaRPr lang="en-US"/>
        </a:p>
      </dgm:t>
    </dgm:pt>
    <dgm:pt modelId="{A799D138-0834-4F83-8630-F23301E64B90}" type="sibTrans" cxnId="{0E7A85A4-61F9-4E9B-8AEA-DDB74B4846B2}">
      <dgm:prSet/>
      <dgm:spPr/>
      <dgm:t>
        <a:bodyPr/>
        <a:lstStyle/>
        <a:p>
          <a:endParaRPr lang="en-US"/>
        </a:p>
      </dgm:t>
    </dgm:pt>
    <dgm:pt modelId="{D90F32D3-84E2-4EF1-9B3B-8DFABC9CCB32}" type="pres">
      <dgm:prSet presAssocID="{ECDE7FEE-01E4-44C4-BEB2-D0237B811568}" presName="linear" presStyleCnt="0">
        <dgm:presLayoutVars>
          <dgm:animLvl val="lvl"/>
          <dgm:resizeHandles val="exact"/>
        </dgm:presLayoutVars>
      </dgm:prSet>
      <dgm:spPr/>
    </dgm:pt>
    <dgm:pt modelId="{9DBFC857-C1C3-4E42-81FC-1A0838F43607}" type="pres">
      <dgm:prSet presAssocID="{CA9E163B-935B-4CA7-9BF9-8660F5E8B8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2EA292E-F95F-4649-B23A-88A26A9F8D81}" type="pres">
      <dgm:prSet presAssocID="{24BB432A-029E-4A68-9222-62D4B2D0C226}" presName="spacer" presStyleCnt="0"/>
      <dgm:spPr/>
    </dgm:pt>
    <dgm:pt modelId="{E99C97D0-34AC-4EA4-8ACC-169C75018D71}" type="pres">
      <dgm:prSet presAssocID="{2E2B6231-01C3-45AE-B56D-E9328C6FF73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426D85E-933D-47EA-BB91-45FFEC8F9122}" type="presOf" srcId="{2E2B6231-01C3-45AE-B56D-E9328C6FF73C}" destId="{E99C97D0-34AC-4EA4-8ACC-169C75018D71}" srcOrd="0" destOrd="0" presId="urn:microsoft.com/office/officeart/2005/8/layout/vList2"/>
    <dgm:cxn modelId="{47B46B68-C046-4B66-B33C-E7DA1FA1ED37}" type="presOf" srcId="{ECDE7FEE-01E4-44C4-BEB2-D0237B811568}" destId="{D90F32D3-84E2-4EF1-9B3B-8DFABC9CCB32}" srcOrd="0" destOrd="0" presId="urn:microsoft.com/office/officeart/2005/8/layout/vList2"/>
    <dgm:cxn modelId="{0E7A85A4-61F9-4E9B-8AEA-DDB74B4846B2}" srcId="{ECDE7FEE-01E4-44C4-BEB2-D0237B811568}" destId="{2E2B6231-01C3-45AE-B56D-E9328C6FF73C}" srcOrd="1" destOrd="0" parTransId="{FFD13E00-AAFA-4247-8DF3-8519C6541951}" sibTransId="{A799D138-0834-4F83-8630-F23301E64B90}"/>
    <dgm:cxn modelId="{CD37ECA4-95E1-41DE-BC67-9168BB2B197B}" srcId="{ECDE7FEE-01E4-44C4-BEB2-D0237B811568}" destId="{CA9E163B-935B-4CA7-9BF9-8660F5E8B87D}" srcOrd="0" destOrd="0" parTransId="{8AD7EE11-117A-4077-B8F0-252480EF050E}" sibTransId="{24BB432A-029E-4A68-9222-62D4B2D0C226}"/>
    <dgm:cxn modelId="{33A825AD-EFCC-4202-B4FD-736EDA4D185A}" type="presOf" srcId="{CA9E163B-935B-4CA7-9BF9-8660F5E8B87D}" destId="{9DBFC857-C1C3-4E42-81FC-1A0838F43607}" srcOrd="0" destOrd="0" presId="urn:microsoft.com/office/officeart/2005/8/layout/vList2"/>
    <dgm:cxn modelId="{84AA977E-98C2-4D05-ACD9-3341F0659B6F}" type="presParOf" srcId="{D90F32D3-84E2-4EF1-9B3B-8DFABC9CCB32}" destId="{9DBFC857-C1C3-4E42-81FC-1A0838F43607}" srcOrd="0" destOrd="0" presId="urn:microsoft.com/office/officeart/2005/8/layout/vList2"/>
    <dgm:cxn modelId="{0E4D679A-242E-4A54-BF94-EC4DAFBD0F1C}" type="presParOf" srcId="{D90F32D3-84E2-4EF1-9B3B-8DFABC9CCB32}" destId="{52EA292E-F95F-4649-B23A-88A26A9F8D81}" srcOrd="1" destOrd="0" presId="urn:microsoft.com/office/officeart/2005/8/layout/vList2"/>
    <dgm:cxn modelId="{8B4EEF94-21EF-41D0-981F-B46549017F41}" type="presParOf" srcId="{D90F32D3-84E2-4EF1-9B3B-8DFABC9CCB32}" destId="{E99C97D0-34AC-4EA4-8ACC-169C75018D7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FC857-C1C3-4E42-81FC-1A0838F43607}">
      <dsp:nvSpPr>
        <dsp:cNvPr id="0" name=""/>
        <dsp:cNvSpPr/>
      </dsp:nvSpPr>
      <dsp:spPr>
        <a:xfrm>
          <a:off x="0" y="713"/>
          <a:ext cx="6539344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Council &amp; District Goals</a:t>
          </a:r>
          <a:endParaRPr lang="en-US" sz="3300" kern="1200" dirty="0"/>
        </a:p>
      </dsp:txBody>
      <dsp:txXfrm>
        <a:off x="63994" y="64707"/>
        <a:ext cx="6411356" cy="1182942"/>
      </dsp:txXfrm>
    </dsp:sp>
    <dsp:sp modelId="{E99C97D0-34AC-4EA4-8ACC-169C75018D71}">
      <dsp:nvSpPr>
        <dsp:cNvPr id="0" name=""/>
        <dsp:cNvSpPr/>
      </dsp:nvSpPr>
      <dsp:spPr>
        <a:xfrm>
          <a:off x="0" y="1406684"/>
          <a:ext cx="6539344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Pack Recruitment Chair Job Description  </a:t>
          </a:r>
          <a:endParaRPr lang="en-US" sz="3300" kern="1200" dirty="0"/>
        </a:p>
      </dsp:txBody>
      <dsp:txXfrm>
        <a:off x="63994" y="1470678"/>
        <a:ext cx="6411356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6FF14-D31D-4E34-90AD-D2BF7E7DDBD3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D677E-0DBB-473C-929D-982711610F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5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00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9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97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49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7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50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97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0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5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1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the need to grow our Scouting program.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Fulfilling our mission of reaching as many young people as possible….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last 2 years we had a 31% growth. Our goal this year is to continue that growth trajectory and reach as many young people as possible.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overall goal is 3,000 youth recruited.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15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1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1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0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6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D677E-0DBB-473C-929D-982711610FC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8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264B-AFB2-D5F9-F5E8-C5DC7E992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70078-B3DE-BD03-ECBD-7A26D43C4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1CAF7-8AD0-843E-F8F3-EDF0FA87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FD438-19F5-2FF5-E95C-20F15E20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450B5-8CFE-195C-D3F3-BC20A5B6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95E5-7A7A-9473-89C4-4778AE9D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300AB-BC41-F174-E94C-486525B8C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0B734-8925-BBD6-6620-9777FC4B8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53DF7-9E99-0DC9-73E7-9163AB73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F58C0-11CF-65E9-ADFE-02A625FB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591B6-672A-4F96-4ADA-1588866E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C3019-0F45-A5F3-38ED-6407C2B6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2ABB2-E70A-1DDB-F28C-E2C6235DA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6F410-53EA-FD8D-EFFB-7C66617D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20F5-A6D1-45C5-2441-45B4FEAC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786E-A607-EE0D-72A4-1FBE0AFF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4B23C-0C4B-6AF2-B831-B6FC02E6B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C275B-8ABA-E197-58DD-E2AC741B6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EA5E3-0D55-1223-F7C2-257243ED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0F55-C243-8563-A90F-95B0A785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5146-6AEE-C1E1-8457-27FF5901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04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EF16E4-00C2-4A08-9D16-3EA9AD1F8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31C1CC-B683-4580-B7A1-D6F2D693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E4833-DC74-444C-9091-18A66ACAA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213901" cy="1985962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4FEBB-2BC4-4DE4-B55B-6D993EC9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1414D-5358-4873-B88E-B70012A9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6A95D7-3703-430E-8B09-A6836948F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3841794"/>
            <a:ext cx="4191000" cy="1985962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35B188-B6E1-45AD-9D21-2D14DC8C0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75901" y="-3"/>
            <a:ext cx="3072853" cy="3333750"/>
          </a:xfrm>
          <a:custGeom>
            <a:avLst/>
            <a:gdLst>
              <a:gd name="connsiteX0" fmla="*/ 485126 w 3072853"/>
              <a:gd name="connsiteY0" fmla="*/ 0 h 3333750"/>
              <a:gd name="connsiteX1" fmla="*/ 3072853 w 3072853"/>
              <a:gd name="connsiteY1" fmla="*/ 0 h 3333750"/>
              <a:gd name="connsiteX2" fmla="*/ 3072853 w 3072853"/>
              <a:gd name="connsiteY2" fmla="*/ 3333750 h 3333750"/>
              <a:gd name="connsiteX3" fmla="*/ 110704 w 3072853"/>
              <a:gd name="connsiteY3" fmla="*/ 3333750 h 3333750"/>
              <a:gd name="connsiteX4" fmla="*/ 109716 w 3072853"/>
              <a:gd name="connsiteY4" fmla="*/ 3326101 h 3333750"/>
              <a:gd name="connsiteX5" fmla="*/ 74044 w 3072853"/>
              <a:gd name="connsiteY5" fmla="*/ 3165061 h 3333750"/>
              <a:gd name="connsiteX6" fmla="*/ 73282 w 3072853"/>
              <a:gd name="connsiteY6" fmla="*/ 2968910 h 3333750"/>
              <a:gd name="connsiteX7" fmla="*/ 52327 w 3072853"/>
              <a:gd name="connsiteY7" fmla="*/ 2831604 h 3333750"/>
              <a:gd name="connsiteX8" fmla="*/ 30228 w 3072853"/>
              <a:gd name="connsiteY8" fmla="*/ 2808850 h 3333750"/>
              <a:gd name="connsiteX9" fmla="*/ 6795 w 3072853"/>
              <a:gd name="connsiteY9" fmla="*/ 2725094 h 3333750"/>
              <a:gd name="connsiteX10" fmla="*/ 55185 w 3072853"/>
              <a:gd name="connsiteY10" fmla="*/ 2645455 h 3333750"/>
              <a:gd name="connsiteX11" fmla="*/ 128339 w 3072853"/>
              <a:gd name="connsiteY11" fmla="*/ 2545615 h 3333750"/>
              <a:gd name="connsiteX12" fmla="*/ 128909 w 3072853"/>
              <a:gd name="connsiteY12" fmla="*/ 2491281 h 3333750"/>
              <a:gd name="connsiteX13" fmla="*/ 143198 w 3072853"/>
              <a:gd name="connsiteY13" fmla="*/ 2379279 h 3333750"/>
              <a:gd name="connsiteX14" fmla="*/ 167583 w 3072853"/>
              <a:gd name="connsiteY14" fmla="*/ 2301603 h 3333750"/>
              <a:gd name="connsiteX15" fmla="*/ 196540 w 3072853"/>
              <a:gd name="connsiteY15" fmla="*/ 2192740 h 3333750"/>
              <a:gd name="connsiteX16" fmla="*/ 211780 w 3072853"/>
              <a:gd name="connsiteY16" fmla="*/ 2152137 h 3333750"/>
              <a:gd name="connsiteX17" fmla="*/ 234451 w 3072853"/>
              <a:gd name="connsiteY17" fmla="*/ 2055042 h 3333750"/>
              <a:gd name="connsiteX18" fmla="*/ 249310 w 3072853"/>
              <a:gd name="connsiteY18" fmla="*/ 1974618 h 3333750"/>
              <a:gd name="connsiteX19" fmla="*/ 295793 w 3072853"/>
              <a:gd name="connsiteY19" fmla="*/ 1909694 h 3333750"/>
              <a:gd name="connsiteX20" fmla="*/ 319798 w 3072853"/>
              <a:gd name="connsiteY20" fmla="*/ 1888901 h 3333750"/>
              <a:gd name="connsiteX21" fmla="*/ 335228 w 3072853"/>
              <a:gd name="connsiteY21" fmla="*/ 1871640 h 3333750"/>
              <a:gd name="connsiteX22" fmla="*/ 425719 w 3072853"/>
              <a:gd name="connsiteY22" fmla="*/ 1795142 h 3333750"/>
              <a:gd name="connsiteX23" fmla="*/ 433340 w 3072853"/>
              <a:gd name="connsiteY23" fmla="*/ 1786511 h 3333750"/>
              <a:gd name="connsiteX24" fmla="*/ 475061 w 3072853"/>
              <a:gd name="connsiteY24" fmla="*/ 1682944 h 3333750"/>
              <a:gd name="connsiteX25" fmla="*/ 497730 w 3072853"/>
              <a:gd name="connsiteY25" fmla="*/ 1646459 h 3333750"/>
              <a:gd name="connsiteX26" fmla="*/ 554311 w 3072853"/>
              <a:gd name="connsiteY26" fmla="*/ 1571529 h 3333750"/>
              <a:gd name="connsiteX27" fmla="*/ 556216 w 3072853"/>
              <a:gd name="connsiteY27" fmla="*/ 1541910 h 3333750"/>
              <a:gd name="connsiteX28" fmla="*/ 522307 w 3072853"/>
              <a:gd name="connsiteY28" fmla="*/ 1432851 h 3333750"/>
              <a:gd name="connsiteX29" fmla="*/ 484013 w 3072853"/>
              <a:gd name="connsiteY29" fmla="*/ 1377535 h 3333750"/>
              <a:gd name="connsiteX30" fmla="*/ 468773 w 3072853"/>
              <a:gd name="connsiteY30" fmla="*/ 1358313 h 3333750"/>
              <a:gd name="connsiteX31" fmla="*/ 485157 w 3072853"/>
              <a:gd name="connsiteY31" fmla="*/ 1222576 h 3333750"/>
              <a:gd name="connsiteX32" fmla="*/ 488777 w 3072853"/>
              <a:gd name="connsiteY32" fmla="*/ 1184720 h 3333750"/>
              <a:gd name="connsiteX33" fmla="*/ 507066 w 3072853"/>
              <a:gd name="connsiteY33" fmla="*/ 1054866 h 3333750"/>
              <a:gd name="connsiteX34" fmla="*/ 502684 w 3072853"/>
              <a:gd name="connsiteY34" fmla="*/ 1027995 h 3333750"/>
              <a:gd name="connsiteX35" fmla="*/ 499064 w 3072853"/>
              <a:gd name="connsiteY35" fmla="*/ 853028 h 3333750"/>
              <a:gd name="connsiteX36" fmla="*/ 509542 w 3072853"/>
              <a:gd name="connsiteY36" fmla="*/ 840866 h 3333750"/>
              <a:gd name="connsiteX37" fmla="*/ 540595 w 3072853"/>
              <a:gd name="connsiteY37" fmla="*/ 778095 h 3333750"/>
              <a:gd name="connsiteX38" fmla="*/ 548595 w 3072853"/>
              <a:gd name="connsiteY38" fmla="*/ 694341 h 3333750"/>
              <a:gd name="connsiteX39" fmla="*/ 545737 w 3072853"/>
              <a:gd name="connsiteY39" fmla="*/ 679040 h 3333750"/>
              <a:gd name="connsiteX40" fmla="*/ 526497 w 3072853"/>
              <a:gd name="connsiteY40" fmla="*/ 622548 h 3333750"/>
              <a:gd name="connsiteX41" fmla="*/ 508590 w 3072853"/>
              <a:gd name="connsiteY41" fmla="*/ 495638 h 3333750"/>
              <a:gd name="connsiteX42" fmla="*/ 502112 w 3072853"/>
              <a:gd name="connsiteY42" fmla="*/ 470924 h 3333750"/>
              <a:gd name="connsiteX43" fmla="*/ 492015 w 3072853"/>
              <a:gd name="connsiteY43" fmla="*/ 426397 h 3333750"/>
              <a:gd name="connsiteX44" fmla="*/ 485347 w 3072853"/>
              <a:gd name="connsiteY44" fmla="*/ 305764 h 3333750"/>
              <a:gd name="connsiteX45" fmla="*/ 495254 w 3072853"/>
              <a:gd name="connsiteY45" fmla="*/ 247312 h 3333750"/>
              <a:gd name="connsiteX46" fmla="*/ 494682 w 3072853"/>
              <a:gd name="connsiteY46" fmla="*/ 221224 h 3333750"/>
              <a:gd name="connsiteX47" fmla="*/ 469345 w 3072853"/>
              <a:gd name="connsiteY47" fmla="*/ 134133 h 3333750"/>
              <a:gd name="connsiteX48" fmla="*/ 482013 w 3072853"/>
              <a:gd name="connsiteY48" fmla="*/ 2799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72853" h="3333750">
                <a:moveTo>
                  <a:pt x="485126" y="0"/>
                </a:moveTo>
                <a:lnTo>
                  <a:pt x="3072853" y="0"/>
                </a:lnTo>
                <a:lnTo>
                  <a:pt x="3072853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4"/>
                  <a:pt x="476632" y="63323"/>
                  <a:pt x="482013" y="279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8A21BE-BECB-4B81-9197-8FB6B8B31F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9250" y="-3"/>
            <a:ext cx="2952750" cy="3333750"/>
          </a:xfrm>
          <a:custGeom>
            <a:avLst/>
            <a:gdLst>
              <a:gd name="connsiteX0" fmla="*/ 0 w 2952750"/>
              <a:gd name="connsiteY0" fmla="*/ 0 h 3333750"/>
              <a:gd name="connsiteX1" fmla="*/ 2952750 w 2952750"/>
              <a:gd name="connsiteY1" fmla="*/ 0 h 3333750"/>
              <a:gd name="connsiteX2" fmla="*/ 2952750 w 2952750"/>
              <a:gd name="connsiteY2" fmla="*/ 3333750 h 3333750"/>
              <a:gd name="connsiteX3" fmla="*/ 0 w 29527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333750">
                <a:moveTo>
                  <a:pt x="0" y="0"/>
                </a:moveTo>
                <a:lnTo>
                  <a:pt x="2952750" y="0"/>
                </a:lnTo>
                <a:lnTo>
                  <a:pt x="29527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814B899-DE62-4D5B-AD25-7B7C9A9F62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0059" y="3524252"/>
            <a:ext cx="6351941" cy="3333749"/>
          </a:xfrm>
          <a:custGeom>
            <a:avLst/>
            <a:gdLst>
              <a:gd name="connsiteX0" fmla="*/ 265966 w 6351941"/>
              <a:gd name="connsiteY0" fmla="*/ 0 h 3333749"/>
              <a:gd name="connsiteX1" fmla="*/ 6351941 w 6351941"/>
              <a:gd name="connsiteY1" fmla="*/ 0 h 3333749"/>
              <a:gd name="connsiteX2" fmla="*/ 6351941 w 6351941"/>
              <a:gd name="connsiteY2" fmla="*/ 3333749 h 3333749"/>
              <a:gd name="connsiteX3" fmla="*/ 137148 w 6351941"/>
              <a:gd name="connsiteY3" fmla="*/ 3333749 h 3333749"/>
              <a:gd name="connsiteX4" fmla="*/ 144347 w 6351941"/>
              <a:gd name="connsiteY4" fmla="*/ 3316486 h 3333749"/>
              <a:gd name="connsiteX5" fmla="*/ 143585 w 6351941"/>
              <a:gd name="connsiteY5" fmla="*/ 3234104 h 3333749"/>
              <a:gd name="connsiteX6" fmla="*/ 153112 w 6351941"/>
              <a:gd name="connsiteY6" fmla="*/ 3157998 h 3333749"/>
              <a:gd name="connsiteX7" fmla="*/ 175591 w 6351941"/>
              <a:gd name="connsiteY7" fmla="*/ 3133281 h 3333749"/>
              <a:gd name="connsiteX8" fmla="*/ 115201 w 6351941"/>
              <a:gd name="connsiteY8" fmla="*/ 3029515 h 3333749"/>
              <a:gd name="connsiteX9" fmla="*/ 63193 w 6351941"/>
              <a:gd name="connsiteY9" fmla="*/ 2993621 h 3333749"/>
              <a:gd name="connsiteX10" fmla="*/ 9089 w 6351941"/>
              <a:gd name="connsiteY10" fmla="*/ 2924183 h 3333749"/>
              <a:gd name="connsiteX11" fmla="*/ 26426 w 6351941"/>
              <a:gd name="connsiteY11" fmla="*/ 2787466 h 3333749"/>
              <a:gd name="connsiteX12" fmla="*/ 65097 w 6351941"/>
              <a:gd name="connsiteY12" fmla="*/ 2712144 h 3333749"/>
              <a:gd name="connsiteX13" fmla="*/ 67003 w 6351941"/>
              <a:gd name="connsiteY13" fmla="*/ 2663892 h 3333749"/>
              <a:gd name="connsiteX14" fmla="*/ 10803 w 6351941"/>
              <a:gd name="connsiteY14" fmla="*/ 2579155 h 3333749"/>
              <a:gd name="connsiteX15" fmla="*/ 4327 w 6351941"/>
              <a:gd name="connsiteY15" fmla="*/ 2545024 h 3333749"/>
              <a:gd name="connsiteX16" fmla="*/ 707 w 6351941"/>
              <a:gd name="connsiteY16" fmla="*/ 2485983 h 3333749"/>
              <a:gd name="connsiteX17" fmla="*/ 18613 w 6351941"/>
              <a:gd name="connsiteY17" fmla="*/ 2432238 h 3333749"/>
              <a:gd name="connsiteX18" fmla="*/ 107008 w 6351941"/>
              <a:gd name="connsiteY18" fmla="*/ 2305719 h 3333749"/>
              <a:gd name="connsiteX19" fmla="*/ 115773 w 6351941"/>
              <a:gd name="connsiteY19" fmla="*/ 2284730 h 3333749"/>
              <a:gd name="connsiteX20" fmla="*/ 121679 w 6351941"/>
              <a:gd name="connsiteY20" fmla="*/ 2247659 h 3333749"/>
              <a:gd name="connsiteX21" fmla="*/ 192927 w 6351941"/>
              <a:gd name="connsiteY21" fmla="*/ 2101722 h 3333749"/>
              <a:gd name="connsiteX22" fmla="*/ 192355 w 6351941"/>
              <a:gd name="connsiteY22" fmla="*/ 2069749 h 3333749"/>
              <a:gd name="connsiteX23" fmla="*/ 186259 w 6351941"/>
              <a:gd name="connsiteY23" fmla="*/ 2017180 h 3333749"/>
              <a:gd name="connsiteX24" fmla="*/ 197881 w 6351941"/>
              <a:gd name="connsiteY24" fmla="*/ 1960494 h 3333749"/>
              <a:gd name="connsiteX25" fmla="*/ 206072 w 6351941"/>
              <a:gd name="connsiteY25" fmla="*/ 1919105 h 3333749"/>
              <a:gd name="connsiteX26" fmla="*/ 182069 w 6351941"/>
              <a:gd name="connsiteY26" fmla="*/ 1803181 h 3333749"/>
              <a:gd name="connsiteX27" fmla="*/ 158446 w 6351941"/>
              <a:gd name="connsiteY27" fmla="*/ 1706674 h 3333749"/>
              <a:gd name="connsiteX28" fmla="*/ 161684 w 6351941"/>
              <a:gd name="connsiteY28" fmla="*/ 1693337 h 3333749"/>
              <a:gd name="connsiteX29" fmla="*/ 181117 w 6351941"/>
              <a:gd name="connsiteY29" fmla="*/ 1565053 h 3333749"/>
              <a:gd name="connsiteX30" fmla="*/ 207596 w 6351941"/>
              <a:gd name="connsiteY30" fmla="*/ 1508955 h 3333749"/>
              <a:gd name="connsiteX31" fmla="*/ 231028 w 6351941"/>
              <a:gd name="connsiteY31" fmla="*/ 1431867 h 3333749"/>
              <a:gd name="connsiteX32" fmla="*/ 259033 w 6351941"/>
              <a:gd name="connsiteY32" fmla="*/ 1346148 h 3333749"/>
              <a:gd name="connsiteX33" fmla="*/ 272560 w 6351941"/>
              <a:gd name="connsiteY33" fmla="*/ 1283184 h 3333749"/>
              <a:gd name="connsiteX34" fmla="*/ 262653 w 6351941"/>
              <a:gd name="connsiteY34" fmla="*/ 1190406 h 3333749"/>
              <a:gd name="connsiteX35" fmla="*/ 254651 w 6351941"/>
              <a:gd name="connsiteY35" fmla="*/ 1171377 h 3333749"/>
              <a:gd name="connsiteX36" fmla="*/ 194641 w 6351941"/>
              <a:gd name="connsiteY36" fmla="*/ 988957 h 3333749"/>
              <a:gd name="connsiteX37" fmla="*/ 193879 w 6351941"/>
              <a:gd name="connsiteY37" fmla="*/ 867344 h 3333749"/>
              <a:gd name="connsiteX38" fmla="*/ 202833 w 6351941"/>
              <a:gd name="connsiteY38" fmla="*/ 826936 h 3333749"/>
              <a:gd name="connsiteX39" fmla="*/ 242649 w 6351941"/>
              <a:gd name="connsiteY39" fmla="*/ 753182 h 3333749"/>
              <a:gd name="connsiteX40" fmla="*/ 248365 w 6351941"/>
              <a:gd name="connsiteY40" fmla="*/ 720622 h 3333749"/>
              <a:gd name="connsiteX41" fmla="*/ 252175 w 6351941"/>
              <a:gd name="connsiteY41" fmla="*/ 662955 h 3333749"/>
              <a:gd name="connsiteX42" fmla="*/ 248365 w 6351941"/>
              <a:gd name="connsiteY42" fmla="*/ 537809 h 3333749"/>
              <a:gd name="connsiteX43" fmla="*/ 264557 w 6351941"/>
              <a:gd name="connsiteY43" fmla="*/ 374612 h 3333749"/>
              <a:gd name="connsiteX44" fmla="*/ 259605 w 6351941"/>
              <a:gd name="connsiteY44" fmla="*/ 309883 h 3333749"/>
              <a:gd name="connsiteX45" fmla="*/ 251031 w 6351941"/>
              <a:gd name="connsiteY45" fmla="*/ 240054 h 3333749"/>
              <a:gd name="connsiteX46" fmla="*/ 251413 w 6351941"/>
              <a:gd name="connsiteY46" fmla="*/ 219652 h 3333749"/>
              <a:gd name="connsiteX47" fmla="*/ 250057 w 6351941"/>
              <a:gd name="connsiteY47" fmla="*/ 200798 h 3333749"/>
              <a:gd name="connsiteX48" fmla="*/ 237709 w 6351941"/>
              <a:gd name="connsiteY48" fmla="*/ 199121 h 3333749"/>
              <a:gd name="connsiteX49" fmla="*/ 148511 w 6351941"/>
              <a:gd name="connsiteY49" fmla="*/ 188488 h 3333749"/>
              <a:gd name="connsiteX50" fmla="*/ 148495 w 6351941"/>
              <a:gd name="connsiteY50" fmla="*/ 188488 h 3333749"/>
              <a:gd name="connsiteX51" fmla="*/ 148510 w 6351941"/>
              <a:gd name="connsiteY51" fmla="*/ 188487 h 3333749"/>
              <a:gd name="connsiteX52" fmla="*/ 237708 w 6351941"/>
              <a:gd name="connsiteY52" fmla="*/ 199120 h 3333749"/>
              <a:gd name="connsiteX53" fmla="*/ 250056 w 6351941"/>
              <a:gd name="connsiteY53" fmla="*/ 200797 h 3333749"/>
              <a:gd name="connsiteX54" fmla="*/ 247364 w 6351941"/>
              <a:gd name="connsiteY54" fmla="*/ 163357 h 3333749"/>
              <a:gd name="connsiteX55" fmla="*/ 271605 w 6351941"/>
              <a:gd name="connsiteY55" fmla="*/ 112358 h 3333749"/>
              <a:gd name="connsiteX56" fmla="*/ 285131 w 6351941"/>
              <a:gd name="connsiteY56" fmla="*/ 87837 h 3333749"/>
              <a:gd name="connsiteX57" fmla="*/ 279607 w 6351941"/>
              <a:gd name="connsiteY57" fmla="*/ 23893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4253-07C3-4702-B9F4-DA3845EE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</p:spTree>
    <p:extLst>
      <p:ext uri="{BB962C8B-B14F-4D97-AF65-F5344CB8AC3E}">
        <p14:creationId xmlns:p14="http://schemas.microsoft.com/office/powerpoint/2010/main" val="3061206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0DBB-315A-1B0E-B5F0-9B6DDF12F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8E03-0E46-92F8-93D6-A2B06C017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9491B-100D-F24A-2231-5232678D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1A432-7EA7-3358-1F9C-0E7D44D8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AE04C-F9D6-A9B4-B259-CBECED65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94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AAE6-5E36-669E-15CF-D25FD890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E62F-BEAC-1680-ED86-21218ADD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C5202-4062-CE97-5A03-F73AF09F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0D0D5-BFFE-D731-0030-582360EBF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E9C7D-219B-7E0E-FE2C-3FCB21BFD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9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CDDC-6E0A-70AA-D372-80788ADD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38620-8305-F395-9EDB-C8133A9C8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3FCCC-2B1F-EA18-349D-AC442A15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2D44B-BAF5-D47C-52E2-2BCBC368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76B67-3C03-140F-CF75-AB3D9C11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40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71DC-8E15-8D86-D21A-E846DC6D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46F6B-570E-EDAB-827B-720C0314B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A4378-BE09-614D-365D-A7141864F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EF5F1-D576-8C83-83CB-FD49EDA6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FE30D-32BF-EE5B-00FC-43ED65BF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90144-1DF9-810C-CCCE-F440A315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69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A296-3C31-C790-F88A-AA2E55C9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7B3E-3015-C0D0-D7A2-4657BF240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FADF1-B8B5-B9AF-435D-46523586A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A3BDB-773C-B1F4-4722-3907A57D5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4F2486-E662-C03D-1589-90820CC39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AEBA3-AF5F-CD9F-5AC6-3D4C2EA0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EA134F-F701-0654-D041-369B074C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EF0BDE-E3A0-6939-BBBA-0D12062C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38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A43A-7C96-8F27-685F-F7740A95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E8285-E758-A448-8B1B-0B85A1B2C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D9B8C-C198-CE66-EB36-4DF5D013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2E369-B3D8-4E54-DB9D-DB7583A7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1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CBCF-F551-C206-C928-76EEAABC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ADC0E-A1EC-EEDA-AAC6-7A5BC122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B80EB-C5D2-397D-88C8-E7389AE3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B4BB5-A496-14E4-3BA7-6619FD59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5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7AF9E-6C85-E2BE-A9D1-0F256900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65A374-CB3F-37CA-84A5-771D1F9E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9100-F7A0-B2C4-9580-92A8954A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70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8938-44D4-ED99-EFE8-57A1B185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A4DDF-8887-AD38-7AD4-BB067995C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4F920-5CAA-0481-8475-B041C0D0C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E8EA3-763E-0E1A-FC0F-6DFFAB74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4B32A-4DAC-C2DE-75EB-773297FF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D5CAD-DD75-825E-B269-C481E398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95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55B9-9708-C3F0-6446-A90EE9D7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1CE09-C53E-2F24-72BB-3E7C433A7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04163-DD00-173C-B2F0-6EB7EA1C4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90248-5FA5-9483-0D9E-F71A9242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830CF-141F-9BED-F97F-750DD7AB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5A9B4-404C-DA45-8236-FF0F3B13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94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22640-0A61-5755-42B9-C2F81FAC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11E55-2C2E-1812-1F39-9F142E064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C1EF4-B03C-920E-92A7-3DC2A7B3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22986-247A-37D2-5BDF-EE408258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EE782-2D89-A197-DD9D-AF4E713F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71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BBCDE-F39B-3027-A2BC-43C7ED0EED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4090E-FEB1-B944-E037-433D74F4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DB3A6-F526-8A22-0D72-E58C35955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9469-F8A9-D757-2239-A56D6E48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B842-7921-6E7D-5217-676F7458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EA25-DF46-BBC9-CD48-B0A4B5E7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6A007-5886-24B7-32D7-8106DF202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EDC9B-6C42-A99D-29A0-0D1341B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FBC5-6C8A-CD69-ACFE-CE614A5A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4ED3A-4C93-CC76-E349-D81DD9BF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5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D443-1A28-B9D5-D1F8-6BB0239C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3FEFD-34B3-AD68-62C9-46399CC2A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5D2DF-10C6-EBA6-8233-B6335A160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F779F-D56D-20D7-18B0-52F9A162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FCA8-F2C7-1B5F-AFDF-D99795DF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1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2980-9F61-6951-B663-4C5BD5AF9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A267F-956D-B5E0-2889-6A030281D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30B1-241F-E428-8AC9-6E9AAD622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D670B-2C09-E175-5C16-7DAD19B8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13BD0-AA60-FE18-7238-4202B90F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B3E6-A20F-F94B-8ACF-C5C5213C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CC5D-810A-4BFB-60DD-C0BCB4D6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B47FE-405F-C20D-D842-3DB44E880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8A5F3-4618-B19C-EBAD-E8D4B553C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86910-16D7-E965-1AF1-7AB62ED40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8CF71-FA31-5348-CD8B-E67AC300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73C28-BD21-3F72-1A2C-576AF1E4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1B731C-3D5F-A1BE-5266-2E5CB1E0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6C5F9-DA1E-0816-67CB-72BF424E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4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C9FC-CA18-BD8C-91F2-BB21D5B6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26204-9509-AEE6-99FF-0C886A06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AD36-6F30-5A55-2DFD-0E427268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8DC9F-8478-8DA0-0D3B-5C379323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4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13B8F-83DB-7960-D8C7-DB1BD3121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9110E-6639-5481-223A-0DE71188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0DA70-C6A8-4956-6062-6CD28821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2DEE-0EF0-F2FD-99C2-3F9A8882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3C75A-CA63-68C9-4ECA-652EDF0C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D8CE4-64F7-3B04-EA58-6886B65FA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D06F5-3217-1B3F-C236-08C07E4F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74676-F9CB-3BD0-B7D3-5E4B87EB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2DA44-AE42-8433-0B15-7F513F95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7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35AAC-AFCE-9340-C8C0-4811E37A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50903-0346-37D9-30D2-2C85BE4AC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AD507-8E7D-AAE5-B5BF-D9D8C1A44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FB6A9-2774-4AF9-8702-BF620B84999D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6998F-3841-72C0-AF69-9CABD76AF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6927A-C4EF-6317-94A9-908A62EAA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B27C-A4C9-443C-BA11-AAC618DFDC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3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7B07E-49A5-5ED7-4A74-9228F963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29811-5143-C952-5C65-4A4B35DDE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D509C-C268-252A-43DC-21C87403A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51626-D023-4352-86BD-470AEB40FEF8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C2DF-BFEC-B5A9-D51E-2A39DC35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777E-3FE9-B04B-DC99-4BCA5E119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91199-3C0D-4122-96FD-401587C9CD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1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YbOtmCjdC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lRfpwi82C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hyperlink" Target="https://youtu.be/A7cVCZ5o8C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.email.scouting.org/r/?id=h35ad0e69,14c5c40a,14c96ec3" TargetMode="External"/><Relationship Id="rId5" Type="http://schemas.openxmlformats.org/officeDocument/2006/relationships/hyperlink" Target="https://t.email.scouting.org/r/?id=h35ad0e69,14c5c40a,14c96ec2" TargetMode="External"/><Relationship Id="rId4" Type="http://schemas.openxmlformats.org/officeDocument/2006/relationships/hyperlink" Target="https://t.email.scouting.org/r/?id=h35ad0e69,14c5c40a,14c96ec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hcbsa.org/cub-recruitment/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AmLbS_CqHM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outing.org/health-and-safety/gss/toc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scouting.org/health-and-safety/safety-moments/gs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0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3">
            <a:extLst>
              <a:ext uri="{FF2B5EF4-FFF2-40B4-BE49-F238E27FC236}">
                <a16:creationId xmlns:a16="http://schemas.microsoft.com/office/drawing/2014/main" id="{A8B47028-B927-4237-A6A0-F5D94F8BE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DE5E6-4CC8-A3B6-C8BD-8747EFC54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852" y="2279836"/>
            <a:ext cx="5334931" cy="218921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2024 District Cub Scout Recruitment Campaign: 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Get Out &amp; Cub Scout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Pack Leader Training/Kickoff</a:t>
            </a:r>
          </a:p>
        </p:txBody>
      </p:sp>
      <p:sp>
        <p:nvSpPr>
          <p:cNvPr id="121" name="Oval 115">
            <a:extLst>
              <a:ext uri="{FF2B5EF4-FFF2-40B4-BE49-F238E27FC236}">
                <a16:creationId xmlns:a16="http://schemas.microsoft.com/office/drawing/2014/main" id="{F35BC0E3-6FE4-4491-BA19-C0126066A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4233" y="1222264"/>
            <a:ext cx="385605" cy="385605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B11BD18-218F-49C7-BE16-82AEA08B2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74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Picture 12" descr="A group of kids walking on a log in the woods&#10;&#10;Description automatically generated">
            <a:extLst>
              <a:ext uri="{FF2B5EF4-FFF2-40B4-BE49-F238E27FC236}">
                <a16:creationId xmlns:a16="http://schemas.microsoft.com/office/drawing/2014/main" id="{3914235E-214F-0867-9683-6299415F7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 r="-3" b="35793"/>
          <a:stretch/>
        </p:blipFill>
        <p:spPr>
          <a:xfrm>
            <a:off x="9067622" y="-4095"/>
            <a:ext cx="2379301" cy="1704729"/>
          </a:xfrm>
          <a:custGeom>
            <a:avLst/>
            <a:gdLst/>
            <a:ahLst/>
            <a:cxnLst/>
            <a:rect l="l" t="t" r="r" b="b"/>
            <a:pathLst>
              <a:path w="2379301" h="1704729">
                <a:moveTo>
                  <a:pt x="118544" y="0"/>
                </a:moveTo>
                <a:lnTo>
                  <a:pt x="2260757" y="0"/>
                </a:lnTo>
                <a:lnTo>
                  <a:pt x="2285812" y="52013"/>
                </a:lnTo>
                <a:cubicBezTo>
                  <a:pt x="2346012" y="194340"/>
                  <a:pt x="2379301" y="350822"/>
                  <a:pt x="2379301" y="515079"/>
                </a:cubicBezTo>
                <a:cubicBezTo>
                  <a:pt x="2379301" y="1172105"/>
                  <a:pt x="1846677" y="1704729"/>
                  <a:pt x="1189650" y="1704729"/>
                </a:cubicBezTo>
                <a:cubicBezTo>
                  <a:pt x="532624" y="1704729"/>
                  <a:pt x="0" y="1172105"/>
                  <a:pt x="0" y="515079"/>
                </a:cubicBezTo>
                <a:cubicBezTo>
                  <a:pt x="0" y="350822"/>
                  <a:pt x="33289" y="194340"/>
                  <a:pt x="93489" y="52013"/>
                </a:cubicBezTo>
                <a:close/>
              </a:path>
            </a:pathLst>
          </a:custGeom>
        </p:spPr>
      </p:pic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A996627-3E00-4A50-8640-F4F7D38C5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54677" y="783838"/>
            <a:ext cx="756196" cy="31844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9" name="Picture 28" descr="A group of kids playing with green slime&#10;&#10;Description automatically generated">
            <a:extLst>
              <a:ext uri="{FF2B5EF4-FFF2-40B4-BE49-F238E27FC236}">
                <a16:creationId xmlns:a16="http://schemas.microsoft.com/office/drawing/2014/main" id="{845AD27D-9C03-37C7-8764-B7994B4B1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36639" b="-1"/>
          <a:stretch/>
        </p:blipFill>
        <p:spPr>
          <a:xfrm>
            <a:off x="9952384" y="1760434"/>
            <a:ext cx="2239616" cy="2708616"/>
          </a:xfrm>
          <a:custGeom>
            <a:avLst/>
            <a:gdLst/>
            <a:ahLst/>
            <a:cxnLst/>
            <a:rect l="l" t="t" r="r" b="b"/>
            <a:pathLst>
              <a:path w="2085425" h="2522136">
                <a:moveTo>
                  <a:pt x="1261068" y="0"/>
                </a:moveTo>
                <a:cubicBezTo>
                  <a:pt x="1565773" y="0"/>
                  <a:pt x="1845238" y="108068"/>
                  <a:pt x="2063225" y="287967"/>
                </a:cubicBezTo>
                <a:lnTo>
                  <a:pt x="2085425" y="308144"/>
                </a:lnTo>
                <a:lnTo>
                  <a:pt x="2085425" y="2213992"/>
                </a:lnTo>
                <a:lnTo>
                  <a:pt x="2063225" y="2234170"/>
                </a:lnTo>
                <a:cubicBezTo>
                  <a:pt x="1845238" y="2414068"/>
                  <a:pt x="1565773" y="2522136"/>
                  <a:pt x="1261068" y="2522136"/>
                </a:cubicBezTo>
                <a:cubicBezTo>
                  <a:pt x="564599" y="2522136"/>
                  <a:pt x="0" y="1957537"/>
                  <a:pt x="0" y="1261068"/>
                </a:cubicBezTo>
                <a:cubicBezTo>
                  <a:pt x="0" y="564599"/>
                  <a:pt x="564599" y="0"/>
                  <a:pt x="1261068" y="0"/>
                </a:cubicBezTo>
                <a:close/>
              </a:path>
            </a:pathLst>
          </a:custGeom>
        </p:spPr>
      </p:pic>
      <p:pic>
        <p:nvPicPr>
          <p:cNvPr id="15" name="Picture 14" descr="A group of people standing around a table with a marshmallow">
            <a:extLst>
              <a:ext uri="{FF2B5EF4-FFF2-40B4-BE49-F238E27FC236}">
                <a16:creationId xmlns:a16="http://schemas.microsoft.com/office/drawing/2014/main" id="{49A3BE74-508D-3665-FE83-6F3678D257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 b="3"/>
          <a:stretch/>
        </p:blipFill>
        <p:spPr>
          <a:xfrm>
            <a:off x="9170976" y="4749556"/>
            <a:ext cx="3021024" cy="2108444"/>
          </a:xfrm>
          <a:custGeom>
            <a:avLst/>
            <a:gdLst/>
            <a:ahLst/>
            <a:cxnLst/>
            <a:rect l="l" t="t" r="r" b="b"/>
            <a:pathLst>
              <a:path w="3021024" h="2108444">
                <a:moveTo>
                  <a:pt x="1655192" y="0"/>
                </a:moveTo>
                <a:cubicBezTo>
                  <a:pt x="2169394" y="0"/>
                  <a:pt x="2628833" y="234475"/>
                  <a:pt x="2932420" y="602338"/>
                </a:cubicBezTo>
                <a:lnTo>
                  <a:pt x="3021024" y="720827"/>
                </a:lnTo>
                <a:lnTo>
                  <a:pt x="3021024" y="2108444"/>
                </a:lnTo>
                <a:lnTo>
                  <a:pt x="64399" y="2108444"/>
                </a:lnTo>
                <a:lnTo>
                  <a:pt x="33628" y="1988773"/>
                </a:lnTo>
                <a:cubicBezTo>
                  <a:pt x="11579" y="1881024"/>
                  <a:pt x="0" y="1769461"/>
                  <a:pt x="0" y="1655194"/>
                </a:cubicBezTo>
                <a:cubicBezTo>
                  <a:pt x="0" y="741057"/>
                  <a:pt x="741056" y="0"/>
                  <a:pt x="1655192" y="0"/>
                </a:cubicBezTo>
                <a:close/>
              </a:path>
            </a:pathLst>
          </a:cu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5591F6F-7C87-A70E-CF44-0E0CBAA62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5" b="5"/>
          <a:stretch/>
        </p:blipFill>
        <p:spPr>
          <a:xfrm>
            <a:off x="6172634" y="2105827"/>
            <a:ext cx="3468770" cy="346877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184DB80F-D629-4A24-AE0B-F583086D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51946">
            <a:off x="6691190" y="5832133"/>
            <a:ext cx="1780023" cy="1237913"/>
          </a:xfrm>
          <a:custGeom>
            <a:avLst/>
            <a:gdLst>
              <a:gd name="connsiteX0" fmla="*/ 1585229 w 1780023"/>
              <a:gd name="connsiteY0" fmla="*/ 764759 h 1237913"/>
              <a:gd name="connsiteX1" fmla="*/ 1623024 w 1780023"/>
              <a:gd name="connsiteY1" fmla="*/ 792810 h 1237913"/>
              <a:gd name="connsiteX2" fmla="*/ 1777614 w 1780023"/>
              <a:gd name="connsiteY2" fmla="*/ 1157141 h 1237913"/>
              <a:gd name="connsiteX3" fmla="*/ 1733799 w 1780023"/>
              <a:gd name="connsiteY3" fmla="*/ 1235532 h 1237913"/>
              <a:gd name="connsiteX4" fmla="*/ 1716464 w 1780023"/>
              <a:gd name="connsiteY4" fmla="*/ 1237722 h 1237913"/>
              <a:gd name="connsiteX5" fmla="*/ 1716464 w 1780023"/>
              <a:gd name="connsiteY5" fmla="*/ 1237913 h 1237913"/>
              <a:gd name="connsiteX6" fmla="*/ 1655409 w 1780023"/>
              <a:gd name="connsiteY6" fmla="*/ 1191717 h 1237913"/>
              <a:gd name="connsiteX7" fmla="*/ 1513200 w 1780023"/>
              <a:gd name="connsiteY7" fmla="*/ 856627 h 1237913"/>
              <a:gd name="connsiteX8" fmla="*/ 1538499 w 1780023"/>
              <a:gd name="connsiteY8" fmla="*/ 770415 h 1237913"/>
              <a:gd name="connsiteX9" fmla="*/ 1585229 w 1780023"/>
              <a:gd name="connsiteY9" fmla="*/ 764759 h 1237913"/>
              <a:gd name="connsiteX10" fmla="*/ 477919 w 1780023"/>
              <a:gd name="connsiteY10" fmla="*/ 21437 h 1237913"/>
              <a:gd name="connsiteX11" fmla="*/ 509236 w 1780023"/>
              <a:gd name="connsiteY11" fmla="*/ 84182 h 1237913"/>
              <a:gd name="connsiteX12" fmla="*/ 445829 w 1780023"/>
              <a:gd name="connsiteY12" fmla="*/ 139871 h 1237913"/>
              <a:gd name="connsiteX13" fmla="*/ 437447 w 1780023"/>
              <a:gd name="connsiteY13" fmla="*/ 139395 h 1237913"/>
              <a:gd name="connsiteX14" fmla="*/ 73211 w 1780023"/>
              <a:gd name="connsiteY14" fmla="*/ 137204 h 1237913"/>
              <a:gd name="connsiteX15" fmla="*/ 749 w 1780023"/>
              <a:gd name="connsiteY15" fmla="*/ 84082 h 1237913"/>
              <a:gd name="connsiteX16" fmla="*/ 53871 w 1780023"/>
              <a:gd name="connsiteY16" fmla="*/ 11621 h 1237913"/>
              <a:gd name="connsiteX17" fmla="*/ 58352 w 1780023"/>
              <a:gd name="connsiteY17" fmla="*/ 11093 h 1237913"/>
              <a:gd name="connsiteX18" fmla="*/ 454020 w 1780023"/>
              <a:gd name="connsiteY18" fmla="*/ 13474 h 1237913"/>
              <a:gd name="connsiteX19" fmla="*/ 477919 w 1780023"/>
              <a:gd name="connsiteY19" fmla="*/ 21437 h 1237913"/>
              <a:gd name="connsiteX20" fmla="*/ 957797 w 1780023"/>
              <a:gd name="connsiteY20" fmla="*/ 167970 h 1237913"/>
              <a:gd name="connsiteX21" fmla="*/ 1286982 w 1780023"/>
              <a:gd name="connsiteY21" fmla="*/ 387616 h 1237913"/>
              <a:gd name="connsiteX22" fmla="*/ 1293725 w 1780023"/>
              <a:gd name="connsiteY22" fmla="*/ 477075 h 1237913"/>
              <a:gd name="connsiteX23" fmla="*/ 1245453 w 1780023"/>
              <a:gd name="connsiteY23" fmla="*/ 499154 h 1237913"/>
              <a:gd name="connsiteX24" fmla="*/ 1245167 w 1780023"/>
              <a:gd name="connsiteY24" fmla="*/ 499154 h 1237913"/>
              <a:gd name="connsiteX25" fmla="*/ 1203638 w 1780023"/>
              <a:gd name="connsiteY25" fmla="*/ 484104 h 1237913"/>
              <a:gd name="connsiteX26" fmla="*/ 900647 w 1780023"/>
              <a:gd name="connsiteY26" fmla="*/ 281508 h 1237913"/>
              <a:gd name="connsiteX27" fmla="*/ 872454 w 1780023"/>
              <a:gd name="connsiteY27" fmla="*/ 196164 h 1237913"/>
              <a:gd name="connsiteX28" fmla="*/ 957797 w 1780023"/>
              <a:gd name="connsiteY28" fmla="*/ 167970 h 123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80023" h="1237913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5D6DAB5F-1A95-4E9C-9BB9-05A2FECB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2910" y="6538912"/>
            <a:ext cx="1484156" cy="319088"/>
          </a:xfrm>
          <a:custGeom>
            <a:avLst/>
            <a:gdLst>
              <a:gd name="connsiteX0" fmla="*/ 742077 w 1484156"/>
              <a:gd name="connsiteY0" fmla="*/ 0 h 319088"/>
              <a:gd name="connsiteX1" fmla="*/ 1384409 w 1484156"/>
              <a:gd name="connsiteY1" fmla="*/ 224336 h 319088"/>
              <a:gd name="connsiteX2" fmla="*/ 1484156 w 1484156"/>
              <a:gd name="connsiteY2" fmla="*/ 319088 h 319088"/>
              <a:gd name="connsiteX3" fmla="*/ 0 w 1484156"/>
              <a:gd name="connsiteY3" fmla="*/ 319088 h 319088"/>
              <a:gd name="connsiteX4" fmla="*/ 99747 w 1484156"/>
              <a:gd name="connsiteY4" fmla="*/ 224336 h 319088"/>
              <a:gd name="connsiteX5" fmla="*/ 742077 w 1484156"/>
              <a:gd name="connsiteY5" fmla="*/ 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156" h="319088">
                <a:moveTo>
                  <a:pt x="742077" y="0"/>
                </a:moveTo>
                <a:cubicBezTo>
                  <a:pt x="986072" y="0"/>
                  <a:pt x="1209855" y="84189"/>
                  <a:pt x="1384409" y="224336"/>
                </a:cubicBezTo>
                <a:lnTo>
                  <a:pt x="1484156" y="319088"/>
                </a:lnTo>
                <a:lnTo>
                  <a:pt x="0" y="319088"/>
                </a:lnTo>
                <a:lnTo>
                  <a:pt x="99747" y="224336"/>
                </a:lnTo>
                <a:cubicBezTo>
                  <a:pt x="274301" y="84189"/>
                  <a:pt x="498083" y="0"/>
                  <a:pt x="7420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6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E1C78B-4E27-44EC-9937-DEEDAB17B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123" y="457200"/>
            <a:ext cx="10563754" cy="59435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E711A9-55E7-429C-8DE7-7133C9725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4123" y="457200"/>
            <a:ext cx="5701451" cy="5943600"/>
          </a:xfrm>
          <a:custGeom>
            <a:avLst/>
            <a:gdLst>
              <a:gd name="connsiteX0" fmla="*/ 3840831 w 6450535"/>
              <a:gd name="connsiteY0" fmla="*/ 0 h 6858003"/>
              <a:gd name="connsiteX1" fmla="*/ 0 w 6450535"/>
              <a:gd name="connsiteY1" fmla="*/ 0 h 6858003"/>
              <a:gd name="connsiteX2" fmla="*/ 0 w 6450535"/>
              <a:gd name="connsiteY2" fmla="*/ 6858002 h 6858003"/>
              <a:gd name="connsiteX3" fmla="*/ 222478 w 6450535"/>
              <a:gd name="connsiteY3" fmla="*/ 6858002 h 6858003"/>
              <a:gd name="connsiteX4" fmla="*/ 222478 w 6450535"/>
              <a:gd name="connsiteY4" fmla="*/ 6858003 h 6858003"/>
              <a:gd name="connsiteX5" fmla="*/ 6450535 w 6450535"/>
              <a:gd name="connsiteY5" fmla="*/ 6858003 h 6858003"/>
              <a:gd name="connsiteX6" fmla="*/ 6450535 w 6450535"/>
              <a:gd name="connsiteY6" fmla="*/ 1 h 6858003"/>
              <a:gd name="connsiteX7" fmla="*/ 3840836 w 6450535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535" h="6858003">
                <a:moveTo>
                  <a:pt x="3840831" y="0"/>
                </a:moveTo>
                <a:lnTo>
                  <a:pt x="0" y="0"/>
                </a:lnTo>
                <a:lnTo>
                  <a:pt x="0" y="6858002"/>
                </a:lnTo>
                <a:lnTo>
                  <a:pt x="222478" y="6858002"/>
                </a:lnTo>
                <a:lnTo>
                  <a:pt x="222478" y="6858003"/>
                </a:lnTo>
                <a:lnTo>
                  <a:pt x="6450535" y="6858003"/>
                </a:lnTo>
                <a:lnTo>
                  <a:pt x="6450535" y="1"/>
                </a:lnTo>
                <a:lnTo>
                  <a:pt x="38408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3391942" y="1064613"/>
            <a:ext cx="2589511" cy="2589511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5150" y="5212431"/>
            <a:ext cx="426366" cy="4263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938A8-DCA0-F5B5-092E-4B787DF7EEC4}"/>
              </a:ext>
            </a:extLst>
          </p:cNvPr>
          <p:cNvSpPr txBox="1"/>
          <p:nvPr/>
        </p:nvSpPr>
        <p:spPr>
          <a:xfrm>
            <a:off x="1592931" y="803228"/>
            <a:ext cx="4370123" cy="409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064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Fall Adventure Ticket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C7922-867C-84B4-DCA4-BEE385982018}"/>
              </a:ext>
            </a:extLst>
          </p:cNvPr>
          <p:cNvSpPr txBox="1"/>
          <p:nvPr/>
        </p:nvSpPr>
        <p:spPr>
          <a:xfrm>
            <a:off x="6850033" y="5740397"/>
            <a:ext cx="4370123" cy="409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064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Youth Flyer (2</a:t>
            </a:r>
            <a:r>
              <a:rPr lang="en-US" sz="2064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2064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Flyer)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34EE3-ED6B-9438-2DA3-60D19CE6EFB0}"/>
              </a:ext>
            </a:extLst>
          </p:cNvPr>
          <p:cNvSpPr txBox="1"/>
          <p:nvPr/>
        </p:nvSpPr>
        <p:spPr>
          <a:xfrm>
            <a:off x="6847721" y="5763793"/>
            <a:ext cx="4370123" cy="409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064" b="1" kern="1200" dirty="0">
                <a:solidFill>
                  <a:srgbClr val="344778"/>
                </a:solidFill>
                <a:latin typeface="+mn-lt"/>
                <a:ea typeface="+mn-ea"/>
                <a:cs typeface="+mn-cs"/>
              </a:rPr>
              <a:t>FRISBEE</a:t>
            </a:r>
            <a:endParaRPr lang="en-US" sz="2400" b="1" dirty="0">
              <a:solidFill>
                <a:srgbClr val="34477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0D74C0-2BF0-8648-C0F2-410BB6C7B472}"/>
              </a:ext>
            </a:extLst>
          </p:cNvPr>
          <p:cNvGrpSpPr/>
          <p:nvPr/>
        </p:nvGrpSpPr>
        <p:grpSpPr>
          <a:xfrm>
            <a:off x="1910702" y="1559240"/>
            <a:ext cx="3734579" cy="3585783"/>
            <a:chOff x="342899" y="1193420"/>
            <a:chExt cx="4994911" cy="4795900"/>
          </a:xfrm>
        </p:grpSpPr>
        <p:pic>
          <p:nvPicPr>
            <p:cNvPr id="3" name="Picture 2" descr="A poster for a child scout event&#10;&#10;Description automatically generated">
              <a:extLst>
                <a:ext uri="{FF2B5EF4-FFF2-40B4-BE49-F238E27FC236}">
                  <a16:creationId xmlns:a16="http://schemas.microsoft.com/office/drawing/2014/main" id="{B3184E85-FDFA-1EBE-8603-2167F6345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1" t="50410" r="14460" b="4884"/>
            <a:stretch/>
          </p:blipFill>
          <p:spPr>
            <a:xfrm rot="10800000">
              <a:off x="342900" y="3593391"/>
              <a:ext cx="4994910" cy="2395929"/>
            </a:xfrm>
            <a:prstGeom prst="rect">
              <a:avLst/>
            </a:prstGeom>
          </p:spPr>
        </p:pic>
        <p:pic>
          <p:nvPicPr>
            <p:cNvPr id="4" name="Picture 3" descr="A poster for a child scout event&#10;&#10;Description automatically generated">
              <a:extLst>
                <a:ext uri="{FF2B5EF4-FFF2-40B4-BE49-F238E27FC236}">
                  <a16:creationId xmlns:a16="http://schemas.microsoft.com/office/drawing/2014/main" id="{9DB5BFEB-7D2B-986B-465D-3D75DAEFC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t="2227" r="14303" b="53067"/>
            <a:stretch/>
          </p:blipFill>
          <p:spPr>
            <a:xfrm>
              <a:off x="342899" y="1193420"/>
              <a:ext cx="4994911" cy="23959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7D9AF1B-B25A-480B-54E5-C4FDFCD83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54"/>
          <a:stretch/>
        </p:blipFill>
        <p:spPr>
          <a:xfrm>
            <a:off x="7434078" y="1549791"/>
            <a:ext cx="3268914" cy="328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2C1FC-9B59-1EE8-5AC8-27A1D568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1"/>
            <a:ext cx="10178934" cy="1682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Sign-Up Nights: Schools/Scheduling </a:t>
            </a:r>
            <a:r>
              <a:rPr lang="en-US" sz="5200" b="1" dirty="0">
                <a:solidFill>
                  <a:schemeClr val="bg1"/>
                </a:solidFill>
              </a:rPr>
              <a:t>&amp;</a:t>
            </a:r>
            <a:r>
              <a:rPr lang="en-US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Execution of Sign-Up Agenda: </a:t>
            </a:r>
            <a:r>
              <a:rPr lang="en-US" sz="1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https://youtu.be/-YbOtmCjdCE</a:t>
            </a:r>
            <a:endParaRPr lang="en-US" sz="5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Two girls holding rockets in a field&#10;&#10;Description automatically generated">
            <a:extLst>
              <a:ext uri="{FF2B5EF4-FFF2-40B4-BE49-F238E27FC236}">
                <a16:creationId xmlns:a16="http://schemas.microsoft.com/office/drawing/2014/main" id="{6F2E6761-6829-E0DA-24E8-B987AC111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" b="3"/>
          <a:stretch/>
        </p:blipFill>
        <p:spPr>
          <a:xfrm>
            <a:off x="194284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hand holding a yellow device to a child with a rocket in the background&#10;&#10;Description automatically generated">
            <a:extLst>
              <a:ext uri="{FF2B5EF4-FFF2-40B4-BE49-F238E27FC236}">
                <a16:creationId xmlns:a16="http://schemas.microsoft.com/office/drawing/2014/main" id="{AE32D8B1-71CB-38DF-E09E-AB9646D82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6" r="1" b="1004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61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E1C78B-4E27-44EC-9937-DEEDAB17B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E711A9-55E7-429C-8DE7-7133C9725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578600" cy="6858003"/>
          </a:xfrm>
          <a:custGeom>
            <a:avLst/>
            <a:gdLst>
              <a:gd name="connsiteX0" fmla="*/ 3840831 w 6450535"/>
              <a:gd name="connsiteY0" fmla="*/ 0 h 6858003"/>
              <a:gd name="connsiteX1" fmla="*/ 0 w 6450535"/>
              <a:gd name="connsiteY1" fmla="*/ 0 h 6858003"/>
              <a:gd name="connsiteX2" fmla="*/ 0 w 6450535"/>
              <a:gd name="connsiteY2" fmla="*/ 6858002 h 6858003"/>
              <a:gd name="connsiteX3" fmla="*/ 222478 w 6450535"/>
              <a:gd name="connsiteY3" fmla="*/ 6858002 h 6858003"/>
              <a:gd name="connsiteX4" fmla="*/ 222478 w 6450535"/>
              <a:gd name="connsiteY4" fmla="*/ 6858003 h 6858003"/>
              <a:gd name="connsiteX5" fmla="*/ 6450535 w 6450535"/>
              <a:gd name="connsiteY5" fmla="*/ 6858003 h 6858003"/>
              <a:gd name="connsiteX6" fmla="*/ 6450535 w 6450535"/>
              <a:gd name="connsiteY6" fmla="*/ 1 h 6858003"/>
              <a:gd name="connsiteX7" fmla="*/ 3840836 w 6450535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535" h="6858003">
                <a:moveTo>
                  <a:pt x="3840831" y="0"/>
                </a:moveTo>
                <a:lnTo>
                  <a:pt x="0" y="0"/>
                </a:lnTo>
                <a:lnTo>
                  <a:pt x="0" y="6858002"/>
                </a:lnTo>
                <a:lnTo>
                  <a:pt x="222478" y="6858002"/>
                </a:lnTo>
                <a:lnTo>
                  <a:pt x="222478" y="6858003"/>
                </a:lnTo>
                <a:lnTo>
                  <a:pt x="6450535" y="6858003"/>
                </a:lnTo>
                <a:lnTo>
                  <a:pt x="6450535" y="1"/>
                </a:lnTo>
                <a:lnTo>
                  <a:pt x="38408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2974408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F408A-B676-B637-5F17-97189886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09" y="674255"/>
            <a:ext cx="5271106" cy="39052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dirty="0">
                <a:solidFill>
                  <a:schemeClr val="bg1"/>
                </a:solidFill>
              </a:rPr>
              <a:t>How to Recruit Leaders using your Pack’s Sign-up Night for New Families: </a:t>
            </a:r>
            <a:r>
              <a:rPr lang="en-US" sz="1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https://youtu.be/hlRfpwi82Co</a:t>
            </a:r>
            <a:br>
              <a:rPr lang="en-US" sz="1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Example of a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segway/approach 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recruiting adults, “The Yardstick Approach” Video: </a:t>
            </a:r>
            <a:r>
              <a:rPr lang="en-US" sz="1800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https://youtu.be/A7cVCZ5o8CI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700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5486807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people picking up trash&#10;&#10;Description automatically generated">
            <a:extLst>
              <a:ext uri="{FF2B5EF4-FFF2-40B4-BE49-F238E27FC236}">
                <a16:creationId xmlns:a16="http://schemas.microsoft.com/office/drawing/2014/main" id="{6C2F987E-74A8-91B2-1752-6E8B5EEB5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16" y="143440"/>
            <a:ext cx="5537036" cy="3695972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pic>
        <p:nvPicPr>
          <p:cNvPr id="5" name="Content Placeholder 4" descr="A blue and white logo">
            <a:extLst>
              <a:ext uri="{FF2B5EF4-FFF2-40B4-BE49-F238E27FC236}">
                <a16:creationId xmlns:a16="http://schemas.microsoft.com/office/drawing/2014/main" id="{CC219AE7-58B9-0373-4D42-B02F11E1F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2" y="3839412"/>
            <a:ext cx="3074477" cy="3043733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563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D2F74-21B3-570A-BD2F-375AFB85F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03" y="1780219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Parent Orientation</a:t>
            </a:r>
          </a:p>
        </p:txBody>
      </p:sp>
      <p:pic>
        <p:nvPicPr>
          <p:cNvPr id="5" name="Content Placeholder 4" descr="A logo of a wolf&#10;&#10;Description automatically generated">
            <a:extLst>
              <a:ext uri="{FF2B5EF4-FFF2-40B4-BE49-F238E27FC236}">
                <a16:creationId xmlns:a16="http://schemas.microsoft.com/office/drawing/2014/main" id="{7380544B-61F0-EFFF-BB56-163D7120B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r="2950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1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738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06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young child looking at a bug&#10;&#10;Description automatically generated">
            <a:extLst>
              <a:ext uri="{FF2B5EF4-FFF2-40B4-BE49-F238E27FC236}">
                <a16:creationId xmlns:a16="http://schemas.microsoft.com/office/drawing/2014/main" id="{7621C0C2-406B-4A44-DF9D-AF5139C89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r="1" b="18618"/>
          <a:stretch/>
        </p:blipFill>
        <p:spPr>
          <a:xfrm>
            <a:off x="621677" y="777059"/>
            <a:ext cx="2472448" cy="2337290"/>
          </a:xfrm>
          <a:prstGeom prst="rect">
            <a:avLst/>
          </a:prstGeom>
        </p:spPr>
      </p:pic>
      <p:pic>
        <p:nvPicPr>
          <p:cNvPr id="19" name="Content Placeholder 18" descr="A blue and white sign&#10;&#10;Description automatically generated">
            <a:extLst>
              <a:ext uri="{FF2B5EF4-FFF2-40B4-BE49-F238E27FC236}">
                <a16:creationId xmlns:a16="http://schemas.microsoft.com/office/drawing/2014/main" id="{51B39D86-7AFC-8468-2991-193D2E95C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6" y="3948302"/>
            <a:ext cx="5298894" cy="1920849"/>
          </a:xfrm>
          <a:prstGeom prst="rect">
            <a:avLst/>
          </a:prstGeom>
        </p:spPr>
      </p:pic>
      <p:sp>
        <p:nvSpPr>
          <p:cNvPr id="120" name="Right Triangle 10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10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E2B6C5-36DB-BF8A-DE3D-BF379416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056640"/>
            <a:ext cx="4360324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dirty="0">
                <a:solidFill>
                  <a:schemeClr val="bg1"/>
                </a:solidFill>
              </a:rPr>
              <a:t>Fees, Registration, &amp; Paperwork</a:t>
            </a:r>
          </a:p>
        </p:txBody>
      </p:sp>
      <p:pic>
        <p:nvPicPr>
          <p:cNvPr id="11" name="Picture 10" descr="A person and a child smiling&#10;&#10;Description automatically generated">
            <a:extLst>
              <a:ext uri="{FF2B5EF4-FFF2-40B4-BE49-F238E27FC236}">
                <a16:creationId xmlns:a16="http://schemas.microsoft.com/office/drawing/2014/main" id="{46506E34-B1B5-46C5-57B3-DDA9DB447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486"/>
          <a:stretch/>
        </p:blipFill>
        <p:spPr>
          <a:xfrm>
            <a:off x="3415857" y="776641"/>
            <a:ext cx="2504714" cy="23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7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2C1FC-9B59-1EE8-5AC8-27A1D568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08" y="719639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THIS YEAR!</a:t>
            </a:r>
            <a:br>
              <a:rPr lang="en-US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ONLINE REGISTRATION INCENTIVE &amp; WELCOME PACKET FOR NEW MEMBERS</a:t>
            </a:r>
          </a:p>
        </p:txBody>
      </p:sp>
      <p:pic>
        <p:nvPicPr>
          <p:cNvPr id="6" name="Content Placeholder 5" descr="A blue and white logo&#10;&#10;Description automatically generated">
            <a:extLst>
              <a:ext uri="{FF2B5EF4-FFF2-40B4-BE49-F238E27FC236}">
                <a16:creationId xmlns:a16="http://schemas.microsoft.com/office/drawing/2014/main" id="{A31AAFA7-3700-1BE0-81B7-443072422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5" b="5"/>
          <a:stretch/>
        </p:blipFill>
        <p:spPr>
          <a:xfrm>
            <a:off x="9356882" y="3556000"/>
            <a:ext cx="2696427" cy="269701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03BC77A-76D8-9FBC-65F4-6EE8A5D7B59D}"/>
              </a:ext>
            </a:extLst>
          </p:cNvPr>
          <p:cNvSpPr txBox="1">
            <a:spLocks/>
          </p:cNvSpPr>
          <p:nvPr/>
        </p:nvSpPr>
        <p:spPr>
          <a:xfrm>
            <a:off x="-117143" y="2663893"/>
            <a:ext cx="8051774" cy="37184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E8BAB-CD72-5B1E-1F21-4D5A3853BC13}"/>
              </a:ext>
            </a:extLst>
          </p:cNvPr>
          <p:cNvSpPr txBox="1"/>
          <p:nvPr/>
        </p:nvSpPr>
        <p:spPr>
          <a:xfrm>
            <a:off x="239166" y="2048369"/>
            <a:ext cx="87004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ALL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new Cub Scouts who register via </a:t>
            </a:r>
            <a:r>
              <a:rPr lang="en-US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BeAScout.org</a:t>
            </a:r>
            <a:r>
              <a:rPr lang="en-US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/”Online”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from </a:t>
            </a:r>
            <a:r>
              <a:rPr lang="en-US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August 1 through October 31, 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2024, will receive a special Welcome Kit in the mail shortly after completing registration.  </a:t>
            </a:r>
            <a:endParaRPr lang="en-US" sz="2400" dirty="0">
              <a:solidFill>
                <a:schemeClr val="bg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This Welcome Kit contains: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One car magnet</a:t>
            </a:r>
            <a:endParaRPr lang="en-US" sz="2400" dirty="0">
              <a:solidFill>
                <a:schemeClr val="bg1"/>
              </a:solidFill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One sticker (for a water bottle)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O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ne Scout Life Mini Magazine</a:t>
            </a:r>
            <a:endParaRPr lang="en-US" sz="2400" dirty="0">
              <a:solidFill>
                <a:schemeClr val="bg1"/>
              </a:solidFill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Peer-to-Peer Recruiting card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that provides details on how to recruit a friend into Cub Scouts and earn a </a:t>
            </a:r>
            <a:r>
              <a:rPr lang="en-US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FREE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en-US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Recruiter Strip Emblem</a:t>
            </a:r>
            <a:r>
              <a:rPr lang="en-US" sz="2400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90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group of people outside&#10;&#10;Description automatically generated">
            <a:extLst>
              <a:ext uri="{FF2B5EF4-FFF2-40B4-BE49-F238E27FC236}">
                <a16:creationId xmlns:a16="http://schemas.microsoft.com/office/drawing/2014/main" id="{BA0326DD-F155-7466-45E9-1E89CD50F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" r="2" b="12751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Content Placeholder 4" descr="A child holding foil wrapped food on a grill&#10;&#10;Description automatically generated">
            <a:extLst>
              <a:ext uri="{FF2B5EF4-FFF2-40B4-BE49-F238E27FC236}">
                <a16:creationId xmlns:a16="http://schemas.microsoft.com/office/drawing/2014/main" id="{D6A266A8-82FB-7315-C89D-7AA8E4D9B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9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Picture 3" descr="A child wearing a blue shirt and hat&#10;&#10;Description automatically generated">
            <a:extLst>
              <a:ext uri="{FF2B5EF4-FFF2-40B4-BE49-F238E27FC236}">
                <a16:creationId xmlns:a16="http://schemas.microsoft.com/office/drawing/2014/main" id="{C9390E64-8E78-7165-9440-C2F9CEEF0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0" r="-1" b="29804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6F53D0-CFD2-9D31-42CC-43BAC006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018" y="3996132"/>
            <a:ext cx="5652655" cy="18874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Online Resources:</a:t>
            </a:r>
            <a:b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https://lhcbsa.org/cub-recruitment/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2287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8596C421-2044-DCA8-99EF-EC6171C66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1" b="1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A2C3D-32D2-1BAD-2FAD-ED181AEE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1" y="1421948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dirty="0">
                <a:solidFill>
                  <a:schemeClr val="bg1"/>
                </a:solidFill>
              </a:rPr>
              <a:t>Additional Questions &amp;             Q &amp; A</a:t>
            </a:r>
            <a:br>
              <a:rPr lang="en-US" sz="4700" b="1" dirty="0">
                <a:solidFill>
                  <a:schemeClr val="bg1"/>
                </a:solidFill>
              </a:rPr>
            </a:br>
            <a:r>
              <a:rPr lang="en-US" sz="4700" b="1" dirty="0">
                <a:solidFill>
                  <a:schemeClr val="bg1"/>
                </a:solidFill>
              </a:rPr>
              <a:t>Adjourn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98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on a dock holding a fish&#10;&#10;Description automatically generated">
            <a:extLst>
              <a:ext uri="{FF2B5EF4-FFF2-40B4-BE49-F238E27FC236}">
                <a16:creationId xmlns:a16="http://schemas.microsoft.com/office/drawing/2014/main" id="{5CEFD2E6-1A7F-4D2A-711E-A083E3591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r="27487" b="-1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6282C-38CA-7836-BBA2-00E72253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05" y="2415169"/>
            <a:ext cx="4092525" cy="2798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dirty="0">
                <a:solidFill>
                  <a:srgbClr val="FFFFFF"/>
                </a:solidFill>
              </a:rPr>
              <a:t>Welcome, Introductions</a:t>
            </a:r>
            <a:br>
              <a:rPr lang="en-US" sz="4700" b="1" dirty="0">
                <a:solidFill>
                  <a:srgbClr val="FFFFFF"/>
                </a:solidFill>
              </a:rPr>
            </a:br>
            <a:r>
              <a:rPr lang="en-US" sz="18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https://youtu.be/AmLbS_CqHMU</a:t>
            </a:r>
            <a:br>
              <a:rPr lang="en-US" sz="4700" b="1" dirty="0">
                <a:solidFill>
                  <a:srgbClr val="FFFFFF"/>
                </a:solidFill>
              </a:rPr>
            </a:br>
            <a:r>
              <a:rPr lang="en-US" sz="4700" b="1" dirty="0">
                <a:solidFill>
                  <a:srgbClr val="FFFFFF"/>
                </a:solidFill>
              </a:rPr>
              <a:t> &amp; Safety Moment</a:t>
            </a:r>
            <a:br>
              <a:rPr lang="en-US" sz="4700" b="1" dirty="0">
                <a:solidFill>
                  <a:srgbClr val="FFFFFF"/>
                </a:solidFill>
              </a:rPr>
            </a:br>
            <a:br>
              <a:rPr lang="en-US" sz="4700" b="1" dirty="0">
                <a:solidFill>
                  <a:srgbClr val="FFFFFF"/>
                </a:solidFill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700" b="1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51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BE18E04-7510-F447-E8CB-5477A431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38" y="2734080"/>
            <a:ext cx="3085610" cy="108039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Safety Moment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C5C9C-858B-DC97-2FB4-CFD19452E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40" y="153372"/>
            <a:ext cx="5421162" cy="1653454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D7FE13-A9A5-D85E-AF63-8622F96C5BCF}"/>
              </a:ext>
            </a:extLst>
          </p:cNvPr>
          <p:cNvSpPr txBox="1">
            <a:spLocks/>
          </p:cNvSpPr>
          <p:nvPr/>
        </p:nvSpPr>
        <p:spPr>
          <a:xfrm>
            <a:off x="4563433" y="1601842"/>
            <a:ext cx="7133267" cy="1240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Char char=""/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https://www.scouting.org/health-and-safety/safety-moments/gss/</a:t>
            </a:r>
            <a:endParaRPr lang="en-US" sz="16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455A4-751C-F29C-6357-072A647F1D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93" r="13341" b="1"/>
          <a:stretch/>
        </p:blipFill>
        <p:spPr>
          <a:xfrm>
            <a:off x="7324396" y="2309273"/>
            <a:ext cx="2435799" cy="37143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8AFAB1-51F6-F914-084E-4438BF0864EA}"/>
              </a:ext>
            </a:extLst>
          </p:cNvPr>
          <p:cNvSpPr txBox="1"/>
          <p:nvPr/>
        </p:nvSpPr>
        <p:spPr>
          <a:xfrm>
            <a:off x="6013652" y="5982681"/>
            <a:ext cx="5421162" cy="119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VERSION LINK:</a:t>
            </a:r>
            <a:r>
              <a:rPr lang="en-US" b="1" dirty="0">
                <a:solidFill>
                  <a:srgbClr val="99CA3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rgbClr val="99CA3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https://www.scouting.org/health-and-safety/gss/toc/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3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8" descr="A child wearing a helmet&#10;&#10;Description automatically generated">
            <a:extLst>
              <a:ext uri="{FF2B5EF4-FFF2-40B4-BE49-F238E27FC236}">
                <a16:creationId xmlns:a16="http://schemas.microsoft.com/office/drawing/2014/main" id="{8186AAB3-9CAB-6DDE-B4CB-26A4700E0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1" y="264435"/>
            <a:ext cx="4977634" cy="332257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7" name="Picture 6" descr="A child in a boat&#10;&#10;Description automatically generated">
            <a:extLst>
              <a:ext uri="{FF2B5EF4-FFF2-40B4-BE49-F238E27FC236}">
                <a16:creationId xmlns:a16="http://schemas.microsoft.com/office/drawing/2014/main" id="{D8F3DC63-66FC-23C2-6B39-985D107DA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14" y="3657682"/>
            <a:ext cx="4377265" cy="292182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Content Placeholder 4" descr="A blue and white sign&#10;&#10;Description automatically generated">
            <a:extLst>
              <a:ext uri="{FF2B5EF4-FFF2-40B4-BE49-F238E27FC236}">
                <a16:creationId xmlns:a16="http://schemas.microsoft.com/office/drawing/2014/main" id="{0CF4B2B0-F437-4B5E-26D8-5A3E8EBA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" y="4469470"/>
            <a:ext cx="3410185" cy="1236192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graphicFrame>
        <p:nvGraphicFramePr>
          <p:cNvPr id="18" name="Content Placeholder 26">
            <a:extLst>
              <a:ext uri="{FF2B5EF4-FFF2-40B4-BE49-F238E27FC236}">
                <a16:creationId xmlns:a16="http://schemas.microsoft.com/office/drawing/2014/main" id="{28D28CDB-CAD0-B25D-B624-C76327F4C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827094"/>
              </p:ext>
            </p:extLst>
          </p:nvPr>
        </p:nvGraphicFramePr>
        <p:xfrm>
          <a:off x="5439069" y="606559"/>
          <a:ext cx="6539345" cy="271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6249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E1C78B-4E27-44EC-9937-DEEDAB17B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E711A9-55E7-429C-8DE7-7133C9725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578600" cy="6858003"/>
          </a:xfrm>
          <a:custGeom>
            <a:avLst/>
            <a:gdLst>
              <a:gd name="connsiteX0" fmla="*/ 3840831 w 6450535"/>
              <a:gd name="connsiteY0" fmla="*/ 0 h 6858003"/>
              <a:gd name="connsiteX1" fmla="*/ 0 w 6450535"/>
              <a:gd name="connsiteY1" fmla="*/ 0 h 6858003"/>
              <a:gd name="connsiteX2" fmla="*/ 0 w 6450535"/>
              <a:gd name="connsiteY2" fmla="*/ 6858002 h 6858003"/>
              <a:gd name="connsiteX3" fmla="*/ 222478 w 6450535"/>
              <a:gd name="connsiteY3" fmla="*/ 6858002 h 6858003"/>
              <a:gd name="connsiteX4" fmla="*/ 222478 w 6450535"/>
              <a:gd name="connsiteY4" fmla="*/ 6858003 h 6858003"/>
              <a:gd name="connsiteX5" fmla="*/ 6450535 w 6450535"/>
              <a:gd name="connsiteY5" fmla="*/ 6858003 h 6858003"/>
              <a:gd name="connsiteX6" fmla="*/ 6450535 w 6450535"/>
              <a:gd name="connsiteY6" fmla="*/ 1 h 6858003"/>
              <a:gd name="connsiteX7" fmla="*/ 3840836 w 6450535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535" h="6858003">
                <a:moveTo>
                  <a:pt x="3840831" y="0"/>
                </a:moveTo>
                <a:lnTo>
                  <a:pt x="0" y="0"/>
                </a:lnTo>
                <a:lnTo>
                  <a:pt x="0" y="6858002"/>
                </a:lnTo>
                <a:lnTo>
                  <a:pt x="222478" y="6858002"/>
                </a:lnTo>
                <a:lnTo>
                  <a:pt x="222478" y="6858003"/>
                </a:lnTo>
                <a:lnTo>
                  <a:pt x="6450535" y="6858003"/>
                </a:lnTo>
                <a:lnTo>
                  <a:pt x="6450535" y="1"/>
                </a:lnTo>
                <a:lnTo>
                  <a:pt x="38408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2974408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4EDB0-DA35-16E6-8428-82D920E9A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459" y="3814471"/>
            <a:ext cx="4641637" cy="2292581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Sign-Up Night Prep &amp; Promo    Begins Now!!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Promo &amp; Materials Review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5486807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outside&#10;&#10;Description automatically generated">
            <a:extLst>
              <a:ext uri="{FF2B5EF4-FFF2-40B4-BE49-F238E27FC236}">
                <a16:creationId xmlns:a16="http://schemas.microsoft.com/office/drawing/2014/main" id="{1A0CFD6A-92C0-5BBE-7366-009BBB9B2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36" y="143440"/>
            <a:ext cx="4709267" cy="3143436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7DA6817C-FE95-15F6-07C0-C9CA0264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94" y="3478851"/>
            <a:ext cx="3219366" cy="3187173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2185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986DA-120A-07E2-CA77-183895A3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79" y="1370170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Sign-Up Night Materials, 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chemeClr val="bg1"/>
                </a:solidFill>
              </a:rPr>
              <a:t>Promotion, and 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 dirty="0">
                <a:solidFill>
                  <a:schemeClr val="bg1"/>
                </a:solidFill>
              </a:rPr>
              <a:t>Preparation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B598AA72-CE86-9419-4588-54AD7504F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3" r="2379" b="2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1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E1C78B-4E27-44EC-9937-DEEDAB17B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123" y="457200"/>
            <a:ext cx="10563754" cy="59435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E711A9-55E7-429C-8DE7-7133C9725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4123" y="457200"/>
            <a:ext cx="5701451" cy="5943600"/>
          </a:xfrm>
          <a:custGeom>
            <a:avLst/>
            <a:gdLst>
              <a:gd name="connsiteX0" fmla="*/ 3840831 w 6450535"/>
              <a:gd name="connsiteY0" fmla="*/ 0 h 6858003"/>
              <a:gd name="connsiteX1" fmla="*/ 0 w 6450535"/>
              <a:gd name="connsiteY1" fmla="*/ 0 h 6858003"/>
              <a:gd name="connsiteX2" fmla="*/ 0 w 6450535"/>
              <a:gd name="connsiteY2" fmla="*/ 6858002 h 6858003"/>
              <a:gd name="connsiteX3" fmla="*/ 222478 w 6450535"/>
              <a:gd name="connsiteY3" fmla="*/ 6858002 h 6858003"/>
              <a:gd name="connsiteX4" fmla="*/ 222478 w 6450535"/>
              <a:gd name="connsiteY4" fmla="*/ 6858003 h 6858003"/>
              <a:gd name="connsiteX5" fmla="*/ 6450535 w 6450535"/>
              <a:gd name="connsiteY5" fmla="*/ 6858003 h 6858003"/>
              <a:gd name="connsiteX6" fmla="*/ 6450535 w 6450535"/>
              <a:gd name="connsiteY6" fmla="*/ 1 h 6858003"/>
              <a:gd name="connsiteX7" fmla="*/ 3840836 w 6450535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535" h="6858003">
                <a:moveTo>
                  <a:pt x="3840831" y="0"/>
                </a:moveTo>
                <a:lnTo>
                  <a:pt x="0" y="0"/>
                </a:lnTo>
                <a:lnTo>
                  <a:pt x="0" y="6858002"/>
                </a:lnTo>
                <a:lnTo>
                  <a:pt x="222478" y="6858002"/>
                </a:lnTo>
                <a:lnTo>
                  <a:pt x="222478" y="6858003"/>
                </a:lnTo>
                <a:lnTo>
                  <a:pt x="6450535" y="6858003"/>
                </a:lnTo>
                <a:lnTo>
                  <a:pt x="6450535" y="1"/>
                </a:lnTo>
                <a:lnTo>
                  <a:pt x="38408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3391942" y="1064613"/>
            <a:ext cx="2589511" cy="2589511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5150" y="5212431"/>
            <a:ext cx="426366" cy="4263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7F676-6148-0A6E-4F8E-4D85B6EC6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4389" y="1605947"/>
            <a:ext cx="2867759" cy="4048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0E2DE6-C91D-2B8A-A708-E64C5ECAD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897" y="1288928"/>
            <a:ext cx="3092315" cy="4365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4AB35-953F-296A-4558-48881B6CB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59" y="717491"/>
            <a:ext cx="3129740" cy="4418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3C9F5A-3EA6-E7B2-B0D4-50F7FBEDC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039" y="801158"/>
            <a:ext cx="2867759" cy="404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5938A8-DCA0-F5B5-092E-4B787DF7EEC4}"/>
              </a:ext>
            </a:extLst>
          </p:cNvPr>
          <p:cNvSpPr txBox="1"/>
          <p:nvPr/>
        </p:nvSpPr>
        <p:spPr>
          <a:xfrm>
            <a:off x="1628138" y="5740397"/>
            <a:ext cx="4370123" cy="409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064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Parent Flyer (1st Flyer)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C7922-867C-84B4-DCA4-BEE385982018}"/>
              </a:ext>
            </a:extLst>
          </p:cNvPr>
          <p:cNvSpPr txBox="1"/>
          <p:nvPr/>
        </p:nvSpPr>
        <p:spPr>
          <a:xfrm>
            <a:off x="6850033" y="5740397"/>
            <a:ext cx="4370123" cy="409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064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Youth Flyer (2</a:t>
            </a:r>
            <a:r>
              <a:rPr lang="en-US" sz="2064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2064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Flyer)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34EE3-ED6B-9438-2DA3-60D19CE6EFB0}"/>
              </a:ext>
            </a:extLst>
          </p:cNvPr>
          <p:cNvSpPr txBox="1"/>
          <p:nvPr/>
        </p:nvSpPr>
        <p:spPr>
          <a:xfrm>
            <a:off x="6847721" y="5763793"/>
            <a:ext cx="4370123" cy="409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064" b="1" kern="1200" dirty="0">
                <a:solidFill>
                  <a:srgbClr val="344778"/>
                </a:solidFill>
                <a:latin typeface="+mn-lt"/>
                <a:ea typeface="+mn-ea"/>
                <a:cs typeface="+mn-cs"/>
              </a:rPr>
              <a:t>Youth Flyer (2nd Flyer)</a:t>
            </a:r>
            <a:endParaRPr lang="en-US" sz="2400" b="1" dirty="0">
              <a:solidFill>
                <a:srgbClr val="344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6C3498-04AB-950F-E88F-17990E13AD05}"/>
              </a:ext>
            </a:extLst>
          </p:cNvPr>
          <p:cNvSpPr txBox="1"/>
          <p:nvPr/>
        </p:nvSpPr>
        <p:spPr>
          <a:xfrm>
            <a:off x="933450" y="590550"/>
            <a:ext cx="424815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Posters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69E46-B0C0-085D-CFB3-10348A2418A5}"/>
              </a:ext>
            </a:extLst>
          </p:cNvPr>
          <p:cNvSpPr txBox="1"/>
          <p:nvPr/>
        </p:nvSpPr>
        <p:spPr>
          <a:xfrm>
            <a:off x="7267875" y="583941"/>
            <a:ext cx="424815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Yard Signs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E4DF58-9302-4223-6C3B-07CEA0446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808" y="1561939"/>
            <a:ext cx="3627434" cy="4694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502B41-664F-B580-17B7-041B16D01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26259" r="18813" b="22356"/>
          <a:stretch/>
        </p:blipFill>
        <p:spPr>
          <a:xfrm>
            <a:off x="7153275" y="2556163"/>
            <a:ext cx="4477350" cy="270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0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986DA-120A-07E2-CA77-183895A3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9945"/>
            <a:ext cx="12192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Parent Orientation Guide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51D43-6272-6DC1-D342-268339AD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r="969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1B4B0-954A-1C9F-748C-AA4261D2F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r="969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2CEE4-C0A0-1A40-0BA6-1EB35B6F4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r="969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BC3EA-6DC2-3689-02DB-49244EF94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r="969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5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6E3F511FA2ED4DA940AA8DB901805C" ma:contentTypeVersion="17" ma:contentTypeDescription="Create a new document." ma:contentTypeScope="" ma:versionID="83a54e527b46d4605674ec368b4d5422">
  <xsd:schema xmlns:xsd="http://www.w3.org/2001/XMLSchema" xmlns:xs="http://www.w3.org/2001/XMLSchema" xmlns:p="http://schemas.microsoft.com/office/2006/metadata/properties" xmlns:ns2="3fa590b7-20d0-4f75-869e-5bfcb4c9698d" xmlns:ns3="ca8b4cea-cdd7-40a3-a895-4e5f552f906d" targetNamespace="http://schemas.microsoft.com/office/2006/metadata/properties" ma:root="true" ma:fieldsID="a86075b7bbca5a581a9e38a596f9df8a" ns2:_="" ns3:_="">
    <xsd:import namespace="3fa590b7-20d0-4f75-869e-5bfcb4c9698d"/>
    <xsd:import namespace="ca8b4cea-cdd7-40a3-a895-4e5f552f90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590b7-20d0-4f75-869e-5bfcb4c96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4cea-cdd7-40a3-a895-4e5f552f906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081bba-ecd1-4ff3-a08a-704dc1af100b}" ma:internalName="TaxCatchAll" ma:showField="CatchAllData" ma:web="ca8b4cea-cdd7-40a3-a895-4e5f552f90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05E37F-5735-4F95-998E-5678AB81C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a590b7-20d0-4f75-869e-5bfcb4c9698d"/>
    <ds:schemaRef ds:uri="ca8b4cea-cdd7-40a3-a895-4e5f552f90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5F931D-4FA9-4D8F-9113-1E33EA081C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410</Words>
  <Application>Microsoft Office PowerPoint</Application>
  <PresentationFormat>Widescreen</PresentationFormat>
  <Paragraphs>55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Times New Roman</vt:lpstr>
      <vt:lpstr>Wingdings 3</vt:lpstr>
      <vt:lpstr>Office Theme</vt:lpstr>
      <vt:lpstr>Custom Design</vt:lpstr>
      <vt:lpstr>PowerPoint Presentation</vt:lpstr>
      <vt:lpstr>Welcome, Introductions https://youtu.be/AmLbS_CqHMU  &amp; Safety Moment   </vt:lpstr>
      <vt:lpstr>Safety Moment</vt:lpstr>
      <vt:lpstr>PowerPoint Presentation</vt:lpstr>
      <vt:lpstr>    Sign-Up Night Prep &amp; Promo    Begins Now!!  Promo &amp; Materials Review</vt:lpstr>
      <vt:lpstr>Sign-Up Night Materials,  Promotion, and  Preparation</vt:lpstr>
      <vt:lpstr>PowerPoint Presentation</vt:lpstr>
      <vt:lpstr>PowerPoint Presentation</vt:lpstr>
      <vt:lpstr>Parent Orientation Guide</vt:lpstr>
      <vt:lpstr>PowerPoint Presentation</vt:lpstr>
      <vt:lpstr>Sign-Up Nights: Schools/Scheduling &amp; Execution of Sign-Up Agenda: https://youtu.be/-YbOtmCjdCE</vt:lpstr>
      <vt:lpstr>How to Recruit Leaders using your Pack’s Sign-up Night for New Families: https://youtu.be/hlRfpwi82Co  Example of a segway/approach for recruiting adults, “The Yardstick Approach” Video: https://youtu.be/A7cVCZ5o8CI </vt:lpstr>
      <vt:lpstr>Parent Orientation</vt:lpstr>
      <vt:lpstr>Fees, Registration, &amp; Paperwork</vt:lpstr>
      <vt:lpstr>NEW THIS YEAR!  ONLINE REGISTRATION INCENTIVE &amp; WELCOME PACKET FOR NEW MEMBERS</vt:lpstr>
      <vt:lpstr>Online Resources: https://lhcbsa.org/cub-recruitment/ </vt:lpstr>
      <vt:lpstr>Additional Questions &amp;             Q &amp; A Adjourn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Sikes</dc:creator>
  <cp:lastModifiedBy>David Sikes</cp:lastModifiedBy>
  <cp:revision>14</cp:revision>
  <dcterms:created xsi:type="dcterms:W3CDTF">2023-07-25T03:09:22Z</dcterms:created>
  <dcterms:modified xsi:type="dcterms:W3CDTF">2024-07-30T12:23:38Z</dcterms:modified>
</cp:coreProperties>
</file>